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eg>
</file>

<file path=ppt/media/image3.png>
</file>

<file path=ppt/media/image4.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en-US"/>
              <a:t>Click to edit Master title style</a:t>
            </a:r>
            <a:endParaRPr lang="en-US" dirty="0"/>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68F2501-05D9-418F-9933-2AE9EA537251}" type="datetimeFigureOut">
              <a:rPr lang="en-US" smtClean="0"/>
              <a:t>9/10/2022</a:t>
            </a:fld>
            <a:endParaRPr lang="en-US"/>
          </a:p>
        </p:txBody>
      </p:sp>
      <p:sp>
        <p:nvSpPr>
          <p:cNvPr id="5" name="Footer Placeholder 4"/>
          <p:cNvSpPr>
            <a:spLocks noGrp="1"/>
          </p:cNvSpPr>
          <p:nvPr>
            <p:ph type="ftr" sz="quarter" idx="11"/>
          </p:nvPr>
        </p:nvSpPr>
        <p:spPr>
          <a:xfrm>
            <a:off x="1451579" y="329307"/>
            <a:ext cx="5626774" cy="309201"/>
          </a:xfrm>
        </p:spPr>
        <p:txBody>
          <a:bodyPr/>
          <a:lstStyle/>
          <a:p>
            <a:endParaRPr lang="en-US"/>
          </a:p>
        </p:txBody>
      </p:sp>
      <p:sp>
        <p:nvSpPr>
          <p:cNvPr id="6" name="Slide Number Placeholder 5"/>
          <p:cNvSpPr>
            <a:spLocks noGrp="1"/>
          </p:cNvSpPr>
          <p:nvPr>
            <p:ph type="sldNum" sz="quarter" idx="12"/>
          </p:nvPr>
        </p:nvSpPr>
        <p:spPr>
          <a:xfrm>
            <a:off x="476834" y="798973"/>
            <a:ext cx="811019" cy="503578"/>
          </a:xfrm>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1959217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8F2501-05D9-418F-9933-2AE9EA537251}" type="datetimeFigureOut">
              <a:rPr lang="en-US" smtClean="0"/>
              <a:t>9/10/2022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736115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8F2501-05D9-418F-9933-2AE9EA537251}" type="datetimeFigureOut">
              <a:rPr lang="en-US" smtClean="0"/>
              <a:t>9/10/2022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3322723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8F2501-05D9-418F-9933-2AE9EA537251}" type="datetimeFigureOut">
              <a:rPr lang="en-US" smtClean="0"/>
              <a:t>9/10/2022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3558509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en-US"/>
              <a:t>Click to edit Master title style</a:t>
            </a:r>
            <a:endParaRPr lang="en-US" dirty="0"/>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68F2501-05D9-418F-9933-2AE9EA537251}" type="datetimeFigureOut">
              <a:rPr lang="en-US" smtClean="0"/>
              <a:t>9/10/2022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1393160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488654"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54140" y="2017343"/>
            <a:ext cx="4488654"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68F2501-05D9-418F-9933-2AE9EA537251}" type="datetimeFigureOut">
              <a:rPr lang="en-US" smtClean="0"/>
              <a:t>9/10/2022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2690823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488794"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56025" y="2821491"/>
            <a:ext cx="4488794"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8F2501-05D9-418F-9933-2AE9EA537251}" type="datetimeFigureOut">
              <a:rPr lang="en-US" smtClean="0"/>
              <a:t>9/10/2022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3193833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68F2501-05D9-418F-9933-2AE9EA537251}" type="datetimeFigureOut">
              <a:rPr lang="en-US" smtClean="0"/>
              <a:t>9/10/2022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2057276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8F2501-05D9-418F-9933-2AE9EA537251}" type="datetimeFigureOut">
              <a:rPr lang="en-US" smtClean="0"/>
              <a:t>9/10/2022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250024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3032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68F2501-05D9-418F-9933-2AE9EA537251}" type="datetimeFigureOut">
              <a:rPr lang="en-US" smtClean="0"/>
              <a:t>9/10/2022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3456716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en-US"/>
              <a:t>Click icon to add picture</a:t>
            </a:r>
            <a:endParaRPr lang="en-US" dirty="0"/>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A68F2501-05D9-418F-9933-2AE9EA537251}" type="datetimeFigureOut">
              <a:rPr lang="en-US" smtClean="0"/>
              <a:t>9/10/2022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DEE796CA-2ABC-41BF-B3C6-B8DB8F217303}" type="slidenum">
              <a:rPr lang="en-US" smtClean="0"/>
              <a:t>‹#›</a:t>
            </a:fld>
            <a:endParaRPr lang="en-US"/>
          </a:p>
        </p:txBody>
      </p:sp>
    </p:spTree>
    <p:extLst>
      <p:ext uri="{BB962C8B-B14F-4D97-AF65-F5344CB8AC3E}">
        <p14:creationId xmlns:p14="http://schemas.microsoft.com/office/powerpoint/2010/main" val="994448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A68F2501-05D9-418F-9933-2AE9EA537251}" type="datetimeFigureOut">
              <a:rPr lang="en-US" smtClean="0"/>
              <a:t>9/10/2022</a:t>
            </a:fld>
            <a:endParaRPr lang="en-US"/>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EE796CA-2ABC-41BF-B3C6-B8DB8F217303}" type="slidenum">
              <a:rPr lang="en-US" smtClean="0"/>
              <a:t>‹#›</a:t>
            </a:fld>
            <a:endParaRPr lang="en-US"/>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542058"/>
      </p:ext>
    </p:extLst>
  </p:cSld>
  <p:clrMap bg1="dk1" tx1="lt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2C967-FA41-4F7E-B1D1-99459D386579}"/>
              </a:ext>
            </a:extLst>
          </p:cNvPr>
          <p:cNvSpPr>
            <a:spLocks noGrp="1"/>
          </p:cNvSpPr>
          <p:nvPr>
            <p:ph type="ctrTitle"/>
          </p:nvPr>
        </p:nvSpPr>
        <p:spPr>
          <a:xfrm>
            <a:off x="2068409" y="601163"/>
            <a:ext cx="8637073" cy="1352328"/>
          </a:xfrm>
        </p:spPr>
        <p:txBody>
          <a:bodyPr>
            <a:noAutofit/>
          </a:bodyPr>
          <a:lstStyle/>
          <a:p>
            <a:pPr algn="ctr"/>
            <a:r>
              <a:rPr lang="en-US" sz="3600" dirty="0" err="1"/>
              <a:t>Enny’s</a:t>
            </a:r>
            <a:r>
              <a:rPr lang="en-US" sz="3600" dirty="0"/>
              <a:t> Superstore analysis project</a:t>
            </a:r>
          </a:p>
        </p:txBody>
      </p:sp>
      <p:sp>
        <p:nvSpPr>
          <p:cNvPr id="3" name="Subtitle 2">
            <a:extLst>
              <a:ext uri="{FF2B5EF4-FFF2-40B4-BE49-F238E27FC236}">
                <a16:creationId xmlns:a16="http://schemas.microsoft.com/office/drawing/2014/main" id="{0CC28D34-8493-44DC-AB89-5D6AB11D7BD9}"/>
              </a:ext>
            </a:extLst>
          </p:cNvPr>
          <p:cNvSpPr>
            <a:spLocks noGrp="1"/>
          </p:cNvSpPr>
          <p:nvPr>
            <p:ph type="subTitle" idx="1"/>
          </p:nvPr>
        </p:nvSpPr>
        <p:spPr>
          <a:xfrm>
            <a:off x="1787236" y="2452255"/>
            <a:ext cx="9129071" cy="3228108"/>
          </a:xfrm>
        </p:spPr>
        <p:txBody>
          <a:bodyPr>
            <a:normAutofit/>
          </a:bodyPr>
          <a:lstStyle/>
          <a:p>
            <a:pPr algn="l"/>
            <a:r>
              <a:rPr lang="en-US" dirty="0"/>
              <a:t>By group 1:</a:t>
            </a:r>
          </a:p>
          <a:p>
            <a:pPr marL="342900" indent="-342900" algn="l">
              <a:buAutoNum type="arabicPeriod"/>
            </a:pPr>
            <a:r>
              <a:rPr lang="en-US" dirty="0"/>
              <a:t>Edidiong </a:t>
            </a:r>
            <a:r>
              <a:rPr lang="en-US" dirty="0" err="1"/>
              <a:t>udoh</a:t>
            </a:r>
            <a:endParaRPr lang="en-US" dirty="0"/>
          </a:p>
          <a:p>
            <a:pPr marL="342900" indent="-342900" algn="l">
              <a:buAutoNum type="arabicPeriod"/>
            </a:pPr>
            <a:r>
              <a:rPr lang="en-US" dirty="0" err="1"/>
              <a:t>Nwabuwa</a:t>
            </a:r>
            <a:endParaRPr lang="en-US" dirty="0"/>
          </a:p>
          <a:p>
            <a:pPr marL="342900" indent="-342900" algn="l">
              <a:buAutoNum type="arabicPeriod"/>
            </a:pPr>
            <a:r>
              <a:rPr lang="en-US" dirty="0"/>
              <a:t>Mark Osagie</a:t>
            </a:r>
          </a:p>
          <a:p>
            <a:pPr marL="342900" indent="-342900" algn="l">
              <a:buAutoNum type="arabicPeriod"/>
            </a:pPr>
            <a:r>
              <a:rPr lang="en-US" dirty="0" err="1"/>
              <a:t>Moyo</a:t>
            </a:r>
            <a:endParaRPr lang="en-US" dirty="0"/>
          </a:p>
          <a:p>
            <a:pPr marL="342900" indent="-342900" algn="l">
              <a:buAutoNum type="arabicPeriod"/>
            </a:pPr>
            <a:r>
              <a:rPr lang="en-US" dirty="0"/>
              <a:t>Hannah</a:t>
            </a:r>
          </a:p>
        </p:txBody>
      </p:sp>
      <p:pic>
        <p:nvPicPr>
          <p:cNvPr id="4" name="Audio 3">
            <a:hlinkClick r:id="" action="ppaction://media"/>
            <a:extLst>
              <a:ext uri="{FF2B5EF4-FFF2-40B4-BE49-F238E27FC236}">
                <a16:creationId xmlns:a16="http://schemas.microsoft.com/office/drawing/2014/main" id="{8C413A46-E664-440F-A10E-0515CEC9C1F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36042595"/>
      </p:ext>
    </p:extLst>
  </p:cSld>
  <p:clrMapOvr>
    <a:masterClrMapping/>
  </p:clrMapOvr>
  <mc:AlternateContent xmlns:mc="http://schemas.openxmlformats.org/markup-compatibility/2006">
    <mc:Choice xmlns:p14="http://schemas.microsoft.com/office/powerpoint/2010/main" Requires="p14">
      <p:transition spd="slow" p14:dur="2000" advTm="20067"/>
    </mc:Choice>
    <mc:Fallback>
      <p:transition spd="slow" advTm="200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F6D2-0971-49D3-9BF5-517B99A28BAF}"/>
              </a:ext>
            </a:extLst>
          </p:cNvPr>
          <p:cNvSpPr>
            <a:spLocks noGrp="1"/>
          </p:cNvSpPr>
          <p:nvPr>
            <p:ph type="title"/>
          </p:nvPr>
        </p:nvSpPr>
        <p:spPr>
          <a:xfrm>
            <a:off x="1108364" y="208775"/>
            <a:ext cx="10293927" cy="587136"/>
          </a:xfrm>
        </p:spPr>
        <p:txBody>
          <a:bodyPr/>
          <a:lstStyle/>
          <a:p>
            <a:r>
              <a:rPr lang="en-US" dirty="0"/>
              <a:t>EXECUTIVE SUMMARY</a:t>
            </a:r>
          </a:p>
        </p:txBody>
      </p:sp>
      <p:sp>
        <p:nvSpPr>
          <p:cNvPr id="3" name="Content Placeholder 2">
            <a:extLst>
              <a:ext uri="{FF2B5EF4-FFF2-40B4-BE49-F238E27FC236}">
                <a16:creationId xmlns:a16="http://schemas.microsoft.com/office/drawing/2014/main" id="{C14B6B17-CF9D-4E39-BCCA-71848BA1475F}"/>
              </a:ext>
            </a:extLst>
          </p:cNvPr>
          <p:cNvSpPr>
            <a:spLocks noGrp="1"/>
          </p:cNvSpPr>
          <p:nvPr>
            <p:ph idx="1"/>
          </p:nvPr>
        </p:nvSpPr>
        <p:spPr>
          <a:xfrm>
            <a:off x="665018" y="754347"/>
            <a:ext cx="10958946" cy="5286234"/>
          </a:xfrm>
        </p:spPr>
        <p:txBody>
          <a:bodyPr>
            <a:normAutofit fontScale="25000" lnSpcReduction="20000"/>
          </a:bodyPr>
          <a:lstStyle/>
          <a:p>
            <a:r>
              <a:rPr lang="en-US" sz="7200" b="1" dirty="0"/>
              <a:t>PROBLEM STATEMENT DEFINITION</a:t>
            </a:r>
            <a:endParaRPr lang="en-US" sz="7200" dirty="0"/>
          </a:p>
          <a:p>
            <a:pPr marL="0" indent="0">
              <a:buNone/>
            </a:pPr>
            <a:r>
              <a:rPr lang="en-US" sz="7200" dirty="0"/>
              <a:t>The Dataset chose for this project is an e-commerce dataset. The Problem Statement is “How to Increase Business Revenue of </a:t>
            </a:r>
            <a:r>
              <a:rPr lang="en-US" sz="7200" dirty="0" err="1"/>
              <a:t>Enny’s</a:t>
            </a:r>
            <a:r>
              <a:rPr lang="en-US" sz="7200" dirty="0"/>
              <a:t> Super Stores”.</a:t>
            </a:r>
          </a:p>
          <a:p>
            <a:r>
              <a:rPr lang="en-US" sz="7200" b="1" dirty="0"/>
              <a:t>THE SCENARIO</a:t>
            </a:r>
            <a:endParaRPr lang="en-US" sz="7200" dirty="0"/>
          </a:p>
          <a:p>
            <a:pPr marL="0" indent="0">
              <a:buNone/>
            </a:pPr>
            <a:r>
              <a:rPr lang="en-US" sz="7200" dirty="0" err="1"/>
              <a:t>Enny’s</a:t>
            </a:r>
            <a:r>
              <a:rPr lang="en-US" sz="7200" dirty="0"/>
              <a:t> Super Stores operating within the US has given us (GROUP 1) the task to identify what works best for them in terms of sales and making profit. Using exploratory data analysis (EDA) we will help them identify:</a:t>
            </a:r>
          </a:p>
          <a:p>
            <a:pPr>
              <a:buFont typeface="Wingdings" panose="05000000000000000000" pitchFamily="2" charset="2"/>
              <a:buChar char="§"/>
            </a:pPr>
            <a:r>
              <a:rPr lang="en-US" sz="7200" b="1" dirty="0"/>
              <a:t>Their most and least profitable product categories (“Technology” and “Furniture” product respectively)</a:t>
            </a:r>
            <a:endParaRPr lang="en-US" sz="7200" dirty="0"/>
          </a:p>
          <a:p>
            <a:pPr>
              <a:buFont typeface="Wingdings" panose="05000000000000000000" pitchFamily="2" charset="2"/>
              <a:buChar char="§"/>
            </a:pPr>
            <a:r>
              <a:rPr lang="en-US" sz="7200" b="1" dirty="0"/>
              <a:t>Segment analysis of sales and profit (“Consumer” segment generated highest Profit and Revenue)</a:t>
            </a:r>
            <a:endParaRPr lang="en-US" sz="7200" dirty="0"/>
          </a:p>
          <a:p>
            <a:pPr>
              <a:buFont typeface="Wingdings" panose="05000000000000000000" pitchFamily="2" charset="2"/>
              <a:buChar char="§"/>
            </a:pPr>
            <a:r>
              <a:rPr lang="en-US" sz="7200" b="1" dirty="0"/>
              <a:t>Geographical analysis of sales and profit (State “California” and Region “West” generated highest Profit)</a:t>
            </a:r>
            <a:endParaRPr lang="en-US" sz="7200" dirty="0"/>
          </a:p>
          <a:p>
            <a:pPr marL="0" indent="0">
              <a:buNone/>
            </a:pPr>
            <a:r>
              <a:rPr lang="en-US" sz="7200" dirty="0"/>
              <a:t>Given the insights gained from the EDA, the superstore can choose to remove non-profitable products or invest in marketing efforts for products, segments and geographical areas that are driving their profit</a:t>
            </a:r>
          </a:p>
          <a:p>
            <a:pPr marL="0" indent="0">
              <a:buNone/>
            </a:pPr>
            <a:endParaRPr lang="en-US" dirty="0"/>
          </a:p>
        </p:txBody>
      </p:sp>
      <p:pic>
        <p:nvPicPr>
          <p:cNvPr id="4" name="Audio 3">
            <a:hlinkClick r:id="" action="ppaction://media"/>
            <a:extLst>
              <a:ext uri="{FF2B5EF4-FFF2-40B4-BE49-F238E27FC236}">
                <a16:creationId xmlns:a16="http://schemas.microsoft.com/office/drawing/2014/main" id="{9B28A466-A361-47FF-ACD2-5C16E746A34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33903476"/>
      </p:ext>
    </p:extLst>
  </p:cSld>
  <p:clrMapOvr>
    <a:masterClrMapping/>
  </p:clrMapOvr>
  <mc:AlternateContent xmlns:mc="http://schemas.openxmlformats.org/markup-compatibility/2006">
    <mc:Choice xmlns:p14="http://schemas.microsoft.com/office/powerpoint/2010/main" Requires="p14">
      <p:transition spd="slow" p14:dur="2000" advTm="81919"/>
    </mc:Choice>
    <mc:Fallback>
      <p:transition spd="slow" advTm="819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CA538-9642-46B6-840D-1F3BF559A715}"/>
              </a:ext>
            </a:extLst>
          </p:cNvPr>
          <p:cNvSpPr>
            <a:spLocks noGrp="1"/>
          </p:cNvSpPr>
          <p:nvPr>
            <p:ph type="title"/>
          </p:nvPr>
        </p:nvSpPr>
        <p:spPr>
          <a:xfrm>
            <a:off x="1326889" y="264193"/>
            <a:ext cx="9291215" cy="553226"/>
          </a:xfrm>
        </p:spPr>
        <p:txBody>
          <a:bodyPr>
            <a:normAutofit fontScale="90000"/>
          </a:bodyPr>
          <a:lstStyle/>
          <a:p>
            <a:r>
              <a:rPr lang="en-US" sz="3600" dirty="0"/>
              <a:t>Data-Set Description</a:t>
            </a:r>
          </a:p>
        </p:txBody>
      </p:sp>
      <p:sp>
        <p:nvSpPr>
          <p:cNvPr id="3" name="Content Placeholder 2">
            <a:extLst>
              <a:ext uri="{FF2B5EF4-FFF2-40B4-BE49-F238E27FC236}">
                <a16:creationId xmlns:a16="http://schemas.microsoft.com/office/drawing/2014/main" id="{A139A063-4C7F-4E8D-8CEE-E0886EF85214}"/>
              </a:ext>
            </a:extLst>
          </p:cNvPr>
          <p:cNvSpPr>
            <a:spLocks noGrp="1"/>
          </p:cNvSpPr>
          <p:nvPr>
            <p:ph idx="1"/>
          </p:nvPr>
        </p:nvSpPr>
        <p:spPr>
          <a:xfrm>
            <a:off x="872837" y="1246908"/>
            <a:ext cx="10390908" cy="3865419"/>
          </a:xfrm>
        </p:spPr>
        <p:txBody>
          <a:bodyPr>
            <a:normAutofit lnSpcReduction="10000"/>
          </a:bodyPr>
          <a:lstStyle/>
          <a:p>
            <a:pPr marL="0" indent="0">
              <a:buNone/>
            </a:pPr>
            <a:r>
              <a:rPr lang="en-US" sz="2400" dirty="0"/>
              <a:t> The data-set used for this project is an e-commerce data set of sales and shipping transactions between 2014 and 2017, The data set for this project was obtained online from </a:t>
            </a:r>
            <a:r>
              <a:rPr lang="en-US" sz="2400" dirty="0" err="1"/>
              <a:t>kaggle</a:t>
            </a:r>
            <a:r>
              <a:rPr lang="en-US" sz="2400" dirty="0"/>
              <a:t>. It contains information such as Order Id, Order Date, Shipping date, Shipping mode, Customer name, Region, States, Sales, Quantity, Profit, etc. </a:t>
            </a:r>
          </a:p>
          <a:p>
            <a:pPr marL="0" indent="0">
              <a:buNone/>
            </a:pPr>
            <a:r>
              <a:rPr lang="en-US" sz="2400" dirty="0"/>
              <a:t>The data from this particular store spans over 1457 days with sales totaling at $2,297,201 and a profit of $286,397. There are 1862 unique articles in their inventory which are divided into 3 categories, all of which are being sold across 49 states in the US. </a:t>
            </a:r>
          </a:p>
          <a:p>
            <a:pPr marL="0" indent="0">
              <a:buNone/>
            </a:pPr>
            <a:endParaRPr lang="en-US" dirty="0"/>
          </a:p>
          <a:p>
            <a:pPr marL="0" indent="0">
              <a:buNone/>
            </a:pPr>
            <a:endParaRPr lang="en-US" dirty="0"/>
          </a:p>
        </p:txBody>
      </p:sp>
      <p:pic>
        <p:nvPicPr>
          <p:cNvPr id="5" name="Audio 4">
            <a:hlinkClick r:id="" action="ppaction://media"/>
            <a:extLst>
              <a:ext uri="{FF2B5EF4-FFF2-40B4-BE49-F238E27FC236}">
                <a16:creationId xmlns:a16="http://schemas.microsoft.com/office/drawing/2014/main" id="{FDFE84B2-E628-4FF7-B93A-7E04135014F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38464628"/>
      </p:ext>
    </p:extLst>
  </p:cSld>
  <p:clrMapOvr>
    <a:masterClrMapping/>
  </p:clrMapOvr>
  <mc:AlternateContent xmlns:mc="http://schemas.openxmlformats.org/markup-compatibility/2006">
    <mc:Choice xmlns:p14="http://schemas.microsoft.com/office/powerpoint/2010/main" Requires="p14">
      <p:transition spd="slow" p14:dur="2000" advTm="22834"/>
    </mc:Choice>
    <mc:Fallback>
      <p:transition spd="slow" advTm="22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1550B60-9832-4911-8DF5-301849B131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0"/>
            <a:ext cx="12192000" cy="6206836"/>
          </a:xfrm>
          <a:prstGeom prst="rect">
            <a:avLst/>
          </a:prstGeom>
        </p:spPr>
      </p:pic>
      <p:pic>
        <p:nvPicPr>
          <p:cNvPr id="6" name="Audio 5">
            <a:hlinkClick r:id="" action="ppaction://media"/>
            <a:extLst>
              <a:ext uri="{FF2B5EF4-FFF2-40B4-BE49-F238E27FC236}">
                <a16:creationId xmlns:a16="http://schemas.microsoft.com/office/drawing/2014/main" id="{F2535E20-384B-4940-80A8-160CB117C0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2726199"/>
      </p:ext>
    </p:extLst>
  </p:cSld>
  <p:clrMapOvr>
    <a:masterClrMapping/>
  </p:clrMapOvr>
  <mc:AlternateContent xmlns:mc="http://schemas.openxmlformats.org/markup-compatibility/2006">
    <mc:Choice xmlns:p14="http://schemas.microsoft.com/office/powerpoint/2010/main" Requires="p14">
      <p:transition spd="slow" p14:dur="2000" advTm="116314"/>
    </mc:Choice>
    <mc:Fallback>
      <p:transition spd="slow" advTm="1163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F0AC5-A789-4B96-A769-662B880B2E6F}"/>
              </a:ext>
            </a:extLst>
          </p:cNvPr>
          <p:cNvSpPr>
            <a:spLocks noGrp="1"/>
          </p:cNvSpPr>
          <p:nvPr>
            <p:ph type="title"/>
          </p:nvPr>
        </p:nvSpPr>
        <p:spPr>
          <a:xfrm>
            <a:off x="1450392" y="250338"/>
            <a:ext cx="9291215" cy="587136"/>
          </a:xfrm>
        </p:spPr>
        <p:txBody>
          <a:bodyPr/>
          <a:lstStyle/>
          <a:p>
            <a:r>
              <a:rPr lang="en-US" dirty="0"/>
              <a:t>Summary/Recommendation</a:t>
            </a:r>
          </a:p>
        </p:txBody>
      </p:sp>
      <p:sp>
        <p:nvSpPr>
          <p:cNvPr id="3" name="Content Placeholder 2">
            <a:extLst>
              <a:ext uri="{FF2B5EF4-FFF2-40B4-BE49-F238E27FC236}">
                <a16:creationId xmlns:a16="http://schemas.microsoft.com/office/drawing/2014/main" id="{8521B6A2-C994-410C-8DEB-F1DDE71E3702}"/>
              </a:ext>
            </a:extLst>
          </p:cNvPr>
          <p:cNvSpPr>
            <a:spLocks noGrp="1"/>
          </p:cNvSpPr>
          <p:nvPr>
            <p:ph idx="1"/>
          </p:nvPr>
        </p:nvSpPr>
        <p:spPr>
          <a:xfrm>
            <a:off x="706582" y="837473"/>
            <a:ext cx="10778836" cy="5244671"/>
          </a:xfrm>
        </p:spPr>
        <p:txBody>
          <a:bodyPr>
            <a:normAutofit fontScale="85000" lnSpcReduction="10000"/>
          </a:bodyPr>
          <a:lstStyle/>
          <a:p>
            <a:pPr marL="0" indent="0">
              <a:buNone/>
            </a:pPr>
            <a:r>
              <a:rPr lang="en-US" sz="2100" b="1" dirty="0"/>
              <a:t>Summary of Insights</a:t>
            </a:r>
          </a:p>
          <a:p>
            <a:pPr>
              <a:buFont typeface="Wingdings" panose="05000000000000000000" pitchFamily="2" charset="2"/>
              <a:buChar char="q"/>
            </a:pPr>
            <a:r>
              <a:rPr lang="en-US" b="1" dirty="0"/>
              <a:t> Product Analysis</a:t>
            </a:r>
          </a:p>
          <a:p>
            <a:pPr marL="0" indent="0">
              <a:buNone/>
            </a:pPr>
            <a:r>
              <a:rPr lang="en-US" dirty="0"/>
              <a:t>Generally, Category “Technology” generated highest revenue and net profit across the different segments, shipping mode and year (except for 2014). “Technology” sold more in “California”, but it generated more profit only in “New York”; while “California” generated highest profit with “Office Supplies” product.</a:t>
            </a:r>
          </a:p>
          <a:p>
            <a:pPr lvl="0">
              <a:buClr>
                <a:srgbClr val="FB8C29"/>
              </a:buClr>
              <a:buFont typeface="Wingdings" panose="05000000000000000000" pitchFamily="2" charset="2"/>
              <a:buChar char="q"/>
            </a:pPr>
            <a:r>
              <a:rPr lang="en-US" b="1" dirty="0">
                <a:solidFill>
                  <a:prstClr val="white"/>
                </a:solidFill>
              </a:rPr>
              <a:t> Segment Analysis</a:t>
            </a:r>
          </a:p>
          <a:p>
            <a:pPr marL="0" indent="0">
              <a:buClr>
                <a:srgbClr val="FB8C29"/>
              </a:buClr>
              <a:buNone/>
            </a:pPr>
            <a:r>
              <a:rPr lang="en-US" dirty="0">
                <a:solidFill>
                  <a:prstClr val="white"/>
                </a:solidFill>
              </a:rPr>
              <a:t>Segment “Consumer” contributed  highest net profit over 46%, and “Home office” contributed the least at 21%.</a:t>
            </a:r>
            <a:endParaRPr lang="en-US" dirty="0"/>
          </a:p>
          <a:p>
            <a:pPr lvl="0">
              <a:buClr>
                <a:srgbClr val="FB8C29"/>
              </a:buClr>
              <a:buFont typeface="Wingdings" panose="05000000000000000000" pitchFamily="2" charset="2"/>
              <a:buChar char="q"/>
            </a:pPr>
            <a:r>
              <a:rPr lang="en-US" b="1" dirty="0">
                <a:solidFill>
                  <a:prstClr val="white"/>
                </a:solidFill>
              </a:rPr>
              <a:t> Geographical Analysis</a:t>
            </a:r>
          </a:p>
          <a:p>
            <a:pPr marL="0" lvl="0" indent="0">
              <a:buClr>
                <a:srgbClr val="FB8C29"/>
              </a:buClr>
              <a:buNone/>
            </a:pPr>
            <a:r>
              <a:rPr lang="en-US" dirty="0">
                <a:solidFill>
                  <a:prstClr val="white"/>
                </a:solidFill>
              </a:rPr>
              <a:t>State “California” generated highest net profit, while “Texas” generated highest net loss. Region “West” generated highest net profit.</a:t>
            </a:r>
          </a:p>
          <a:p>
            <a:pPr marL="0" indent="0">
              <a:buClr>
                <a:srgbClr val="FB8C29"/>
              </a:buClr>
              <a:buNone/>
            </a:pPr>
            <a:r>
              <a:rPr lang="en-US" sz="2100" b="1" dirty="0"/>
              <a:t>Recommendation</a:t>
            </a:r>
          </a:p>
          <a:p>
            <a:pPr marL="0" indent="0">
              <a:buClr>
                <a:srgbClr val="FB8C29"/>
              </a:buClr>
              <a:buNone/>
            </a:pPr>
            <a:r>
              <a:rPr lang="en-US" dirty="0"/>
              <a:t>Given the insights gained from the EDA, the superstore can choose to remove non-profitable products or invest in marketing efforts for products, segments and geographical areas that are driving their profit.</a:t>
            </a:r>
            <a:endParaRPr lang="en-US" b="1" dirty="0">
              <a:solidFill>
                <a:prstClr val="white"/>
              </a:solidFill>
            </a:endParaRPr>
          </a:p>
          <a:p>
            <a:pPr marL="0" indent="0">
              <a:buNone/>
            </a:pPr>
            <a:endParaRPr lang="en-US" dirty="0"/>
          </a:p>
          <a:p>
            <a:pPr marL="0" indent="0">
              <a:buNone/>
            </a:pPr>
            <a:endParaRPr lang="en-US" b="1" dirty="0"/>
          </a:p>
        </p:txBody>
      </p:sp>
      <p:pic>
        <p:nvPicPr>
          <p:cNvPr id="4" name="Audio 3">
            <a:hlinkClick r:id="" action="ppaction://media"/>
            <a:extLst>
              <a:ext uri="{FF2B5EF4-FFF2-40B4-BE49-F238E27FC236}">
                <a16:creationId xmlns:a16="http://schemas.microsoft.com/office/drawing/2014/main" id="{152051E6-2BEA-4CAA-825F-303D8067B1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34324323"/>
      </p:ext>
    </p:extLst>
  </p:cSld>
  <p:clrMapOvr>
    <a:masterClrMapping/>
  </p:clrMapOvr>
  <mc:AlternateContent xmlns:mc="http://schemas.openxmlformats.org/markup-compatibility/2006">
    <mc:Choice xmlns:p14="http://schemas.microsoft.com/office/powerpoint/2010/main" Requires="p14">
      <p:transition spd="slow" p14:dur="2000" advTm="46253"/>
    </mc:Choice>
    <mc:Fallback>
      <p:transition spd="slow" advTm="46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Gallery">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docProps/app.xml><?xml version="1.0" encoding="utf-8"?>
<Properties xmlns="http://schemas.openxmlformats.org/officeDocument/2006/extended-properties" xmlns:vt="http://schemas.openxmlformats.org/officeDocument/2006/docPropsVTypes">
  <Template>Gallery</Template>
  <TotalTime>81</TotalTime>
  <Words>456</Words>
  <Application>Microsoft Office PowerPoint</Application>
  <PresentationFormat>Widescreen</PresentationFormat>
  <Paragraphs>29</Paragraphs>
  <Slides>5</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Rockwell</vt:lpstr>
      <vt:lpstr>Wingdings</vt:lpstr>
      <vt:lpstr>Gallery</vt:lpstr>
      <vt:lpstr>Enny’s Superstore analysis project</vt:lpstr>
      <vt:lpstr>EXECUTIVE SUMMARY</vt:lpstr>
      <vt:lpstr>Data-Set Description</vt:lpstr>
      <vt:lpstr>PowerPoint Presentation</vt:lpstr>
      <vt:lpstr>Summary/Recommendation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Enny’s Superstore analysis project</dc:title>
  <dc:creator>Edidiong Udoh</dc:creator>
  <cp:lastModifiedBy>Edidiong Udoh</cp:lastModifiedBy>
  <cp:revision>6</cp:revision>
  <dcterms:created xsi:type="dcterms:W3CDTF">2022-09-10T09:04:34Z</dcterms:created>
  <dcterms:modified xsi:type="dcterms:W3CDTF">2022-09-10T10:26:05Z</dcterms:modified>
</cp:coreProperties>
</file>

<file path=docProps/thumbnail.jpeg>
</file>